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1" r:id="rId4"/>
    <p:sldId id="260" r:id="rId5"/>
    <p:sldId id="263" r:id="rId6"/>
    <p:sldId id="264" r:id="rId7"/>
    <p:sldId id="258" r:id="rId8"/>
    <p:sldId id="265" r:id="rId9"/>
    <p:sldId id="268" r:id="rId10"/>
    <p:sldId id="259" r:id="rId11"/>
    <p:sldId id="266" r:id="rId12"/>
    <p:sldId id="267"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80" d="100"/>
          <a:sy n="80" d="100"/>
        </p:scale>
        <p:origin x="-342" y="-96"/>
      </p:cViewPr>
      <p:guideLst>
        <p:guide orient="horz" pos="2160"/>
        <p:guide pos="2880"/>
      </p:guideLst>
    </p:cSldViewPr>
  </p:slideViewPr>
  <p:notesTextViewPr>
    <p:cViewPr>
      <p:scale>
        <a:sx n="100" d="100"/>
        <a:sy n="100" d="100"/>
      </p:scale>
      <p:origin x="0" y="0"/>
    </p:cViewPr>
  </p:notesTextViewPr>
  <p:notesViewPr>
    <p:cSldViewPr>
      <p:cViewPr varScale="1">
        <p:scale>
          <a:sx n="65" d="100"/>
          <a:sy n="65" d="100"/>
        </p:scale>
        <p:origin x="-178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78D6C2-C3CF-4DCF-9729-94F32F6F85A2}" type="datetimeFigureOut">
              <a:rPr lang="en-US" smtClean="0"/>
              <a:t>8/28/2012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17314A-8EFA-4B00-93F1-BBF1DCAB01D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17314A-8EFA-4B00-93F1-BBF1DCAB01D6}"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sz="1200" kern="1200" baseline="0" dirty="0" smtClean="0">
                <a:solidFill>
                  <a:schemeClr val="tx1"/>
                </a:solidFill>
                <a:latin typeface="+mn-lt"/>
                <a:ea typeface="+mn-ea"/>
                <a:cs typeface="+mn-cs"/>
              </a:rPr>
              <a:t>We also need to determine if the contributions can be integrated into a more comprehensive output and show clearly how they address the outcomes in the Targets and produce benefits under the Targets.</a:t>
            </a:r>
            <a:endParaRPr lang="en-US" dirty="0"/>
          </a:p>
        </p:txBody>
      </p:sp>
      <p:sp>
        <p:nvSpPr>
          <p:cNvPr id="4" name="Slide Number Placeholder 3"/>
          <p:cNvSpPr>
            <a:spLocks noGrp="1"/>
          </p:cNvSpPr>
          <p:nvPr>
            <p:ph type="sldNum" sz="quarter" idx="10"/>
          </p:nvPr>
        </p:nvSpPr>
        <p:spPr/>
        <p:txBody>
          <a:bodyPr/>
          <a:lstStyle/>
          <a:p>
            <a:fld id="{5017314A-8EFA-4B00-93F1-BBF1DCAB01D6}"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an approach proposed</a:t>
            </a:r>
            <a:r>
              <a:rPr lang="en-US" baseline="0" dirty="0" smtClean="0"/>
              <a:t> by ID Board Co-chair Mark </a:t>
            </a:r>
            <a:r>
              <a:rPr lang="en-US" baseline="0" dirty="0" err="1" smtClean="0"/>
              <a:t>Noort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5017314A-8EFA-4B00-93F1-BBF1DCAB01D6}"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an approach proposed by ID Board member Hans-Peter </a:t>
            </a:r>
            <a:r>
              <a:rPr lang="en-US" dirty="0" err="1" smtClean="0"/>
              <a:t>Plag</a:t>
            </a:r>
            <a:r>
              <a:rPr lang="en-US" dirty="0" smtClean="0"/>
              <a:t> using a visual</a:t>
            </a:r>
            <a:r>
              <a:rPr lang="en-US" baseline="0" dirty="0" smtClean="0"/>
              <a:t> tool in the URR.  </a:t>
            </a:r>
            <a:r>
              <a:rPr lang="en-US" sz="1200" kern="1200" baseline="0" dirty="0" smtClean="0">
                <a:solidFill>
                  <a:schemeClr val="tx1"/>
                </a:solidFill>
                <a:latin typeface="+mn-lt"/>
                <a:ea typeface="+mn-ea"/>
                <a:cs typeface="+mn-cs"/>
              </a:rPr>
              <a:t>As we look at integration we also need to identify gaps that hinder the integration or where nothing is going on to address the Targets.</a:t>
            </a:r>
            <a:endParaRPr lang="en-US" dirty="0"/>
          </a:p>
        </p:txBody>
      </p:sp>
      <p:sp>
        <p:nvSpPr>
          <p:cNvPr id="4" name="Slide Number Placeholder 3"/>
          <p:cNvSpPr>
            <a:spLocks noGrp="1"/>
          </p:cNvSpPr>
          <p:nvPr>
            <p:ph type="sldNum" sz="quarter" idx="10"/>
          </p:nvPr>
        </p:nvSpPr>
        <p:spPr/>
        <p:txBody>
          <a:bodyPr/>
          <a:lstStyle/>
          <a:p>
            <a:fld id="{5017314A-8EFA-4B00-93F1-BBF1DCAB01D6}"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We still have a great deal of work to do and we welcome any help.</a:t>
            </a:r>
            <a:endParaRPr lang="en-US" dirty="0"/>
          </a:p>
        </p:txBody>
      </p:sp>
      <p:sp>
        <p:nvSpPr>
          <p:cNvPr id="4" name="Slide Number Placeholder 3"/>
          <p:cNvSpPr>
            <a:spLocks noGrp="1"/>
          </p:cNvSpPr>
          <p:nvPr>
            <p:ph type="sldNum" sz="quarter" idx="10"/>
          </p:nvPr>
        </p:nvSpPr>
        <p:spPr/>
        <p:txBody>
          <a:bodyPr/>
          <a:lstStyle/>
          <a:p>
            <a:fld id="{5017314A-8EFA-4B00-93F1-BBF1DCAB01D6}" type="slidenum">
              <a:rPr lang="en-US" smtClean="0"/>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I&amp;D Tasks will contribute to many of the Targets.</a:t>
            </a:r>
            <a:endParaRPr lang="en-US" dirty="0"/>
          </a:p>
        </p:txBody>
      </p:sp>
      <p:sp>
        <p:nvSpPr>
          <p:cNvPr id="4" name="Slide Number Placeholder 3"/>
          <p:cNvSpPr>
            <a:spLocks noGrp="1"/>
          </p:cNvSpPr>
          <p:nvPr>
            <p:ph type="sldNum" sz="quarter" idx="10"/>
          </p:nvPr>
        </p:nvSpPr>
        <p:spPr/>
        <p:txBody>
          <a:bodyPr/>
          <a:lstStyle/>
          <a:p>
            <a:fld id="{5017314A-8EFA-4B00-93F1-BBF1DCAB01D6}"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Our initial view on "HOW" they contribute is in the report to </a:t>
            </a:r>
            <a:r>
              <a:rPr lang="en-US" sz="1200" kern="1200" baseline="0" dirty="0" err="1" smtClean="0">
                <a:solidFill>
                  <a:schemeClr val="tx1"/>
                </a:solidFill>
                <a:latin typeface="+mn-lt"/>
                <a:ea typeface="+mn-ea"/>
                <a:cs typeface="+mn-cs"/>
              </a:rPr>
              <a:t>ExCom</a:t>
            </a:r>
            <a:r>
              <a:rPr lang="en-US" sz="1200" kern="1200" baseline="0" dirty="0" smtClean="0">
                <a:solidFill>
                  <a:schemeClr val="tx1"/>
                </a:solidFill>
                <a:latin typeface="+mn-lt"/>
                <a:ea typeface="+mn-ea"/>
                <a:cs typeface="+mn-cs"/>
              </a:rPr>
              <a:t> and here are a few examples: one of many from ID-01</a:t>
            </a:r>
          </a:p>
        </p:txBody>
      </p:sp>
      <p:sp>
        <p:nvSpPr>
          <p:cNvPr id="4" name="Slide Number Placeholder 3"/>
          <p:cNvSpPr>
            <a:spLocks noGrp="1"/>
          </p:cNvSpPr>
          <p:nvPr>
            <p:ph type="sldNum" sz="quarter" idx="10"/>
          </p:nvPr>
        </p:nvSpPr>
        <p:spPr/>
        <p:txBody>
          <a:bodyPr/>
          <a:lstStyle/>
          <a:p>
            <a:fld id="{5017314A-8EFA-4B00-93F1-BBF1DCAB01D6}"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Our initial view on "HOW" they contribute is in the report to </a:t>
            </a:r>
            <a:r>
              <a:rPr lang="en-US" sz="1200" kern="1200" baseline="0" dirty="0" err="1" smtClean="0">
                <a:solidFill>
                  <a:schemeClr val="tx1"/>
                </a:solidFill>
                <a:latin typeface="+mn-lt"/>
                <a:ea typeface="+mn-ea"/>
                <a:cs typeface="+mn-cs"/>
              </a:rPr>
              <a:t>ExCom</a:t>
            </a:r>
            <a:r>
              <a:rPr lang="en-US" sz="1200" kern="1200" baseline="0" dirty="0" smtClean="0">
                <a:solidFill>
                  <a:schemeClr val="tx1"/>
                </a:solidFill>
                <a:latin typeface="+mn-lt"/>
                <a:ea typeface="+mn-ea"/>
                <a:cs typeface="+mn-cs"/>
              </a:rPr>
              <a:t> and here are a few examples: one of many from ID-03.</a:t>
            </a:r>
            <a:endParaRPr lang="en-US" dirty="0"/>
          </a:p>
        </p:txBody>
      </p:sp>
      <p:sp>
        <p:nvSpPr>
          <p:cNvPr id="4" name="Slide Number Placeholder 3"/>
          <p:cNvSpPr>
            <a:spLocks noGrp="1"/>
          </p:cNvSpPr>
          <p:nvPr>
            <p:ph type="sldNum" sz="quarter" idx="10"/>
          </p:nvPr>
        </p:nvSpPr>
        <p:spPr/>
        <p:txBody>
          <a:bodyPr/>
          <a:lstStyle/>
          <a:p>
            <a:fld id="{5017314A-8EFA-4B00-93F1-BBF1DCAB01D6}"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Our initial view on "HOW" they contribute is in the report to </a:t>
            </a:r>
            <a:r>
              <a:rPr lang="en-US" sz="1200" kern="1200" baseline="0" dirty="0" err="1" smtClean="0">
                <a:solidFill>
                  <a:schemeClr val="tx1"/>
                </a:solidFill>
                <a:latin typeface="+mn-lt"/>
                <a:ea typeface="+mn-ea"/>
                <a:cs typeface="+mn-cs"/>
              </a:rPr>
              <a:t>ExCom</a:t>
            </a:r>
            <a:r>
              <a:rPr lang="en-US" sz="1200" kern="1200" baseline="0" dirty="0" smtClean="0">
                <a:solidFill>
                  <a:schemeClr val="tx1"/>
                </a:solidFill>
                <a:latin typeface="+mn-lt"/>
                <a:ea typeface="+mn-ea"/>
                <a:cs typeface="+mn-cs"/>
              </a:rPr>
              <a:t> and here are a few examples: one of many from ID-05.</a:t>
            </a:r>
          </a:p>
          <a:p>
            <a:endParaRPr lang="en-US" dirty="0"/>
          </a:p>
        </p:txBody>
      </p:sp>
      <p:sp>
        <p:nvSpPr>
          <p:cNvPr id="4" name="Slide Number Placeholder 3"/>
          <p:cNvSpPr>
            <a:spLocks noGrp="1"/>
          </p:cNvSpPr>
          <p:nvPr>
            <p:ph type="sldNum" sz="quarter" idx="10"/>
          </p:nvPr>
        </p:nvSpPr>
        <p:spPr/>
        <p:txBody>
          <a:bodyPr/>
          <a:lstStyle/>
          <a:p>
            <a:fld id="{5017314A-8EFA-4B00-93F1-BBF1DCAB01D6}"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Our initial view on "HOW" they contribute is in the report to </a:t>
            </a:r>
            <a:r>
              <a:rPr lang="en-US" sz="1200" kern="1200" baseline="0" dirty="0" err="1" smtClean="0">
                <a:solidFill>
                  <a:schemeClr val="tx1"/>
                </a:solidFill>
                <a:latin typeface="+mn-lt"/>
                <a:ea typeface="+mn-ea"/>
                <a:cs typeface="+mn-cs"/>
              </a:rPr>
              <a:t>ExCom</a:t>
            </a:r>
            <a:r>
              <a:rPr lang="en-US" sz="1200" kern="1200" baseline="0" dirty="0" smtClean="0">
                <a:solidFill>
                  <a:schemeClr val="tx1"/>
                </a:solidFill>
                <a:latin typeface="+mn-lt"/>
                <a:ea typeface="+mn-ea"/>
                <a:cs typeface="+mn-cs"/>
              </a:rPr>
              <a:t> and here are a few examples: one of many from ID-02.</a:t>
            </a:r>
          </a:p>
        </p:txBody>
      </p:sp>
      <p:sp>
        <p:nvSpPr>
          <p:cNvPr id="4" name="Slide Number Placeholder 3"/>
          <p:cNvSpPr>
            <a:spLocks noGrp="1"/>
          </p:cNvSpPr>
          <p:nvPr>
            <p:ph type="sldNum" sz="quarter" idx="10"/>
          </p:nvPr>
        </p:nvSpPr>
        <p:spPr/>
        <p:txBody>
          <a:bodyPr/>
          <a:lstStyle/>
          <a:p>
            <a:fld id="{5017314A-8EFA-4B00-93F1-BBF1DCAB01D6}"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sz="1200" kern="1200" baseline="0" dirty="0" smtClean="0">
                <a:solidFill>
                  <a:schemeClr val="tx1"/>
                </a:solidFill>
                <a:latin typeface="+mn-lt"/>
                <a:ea typeface="+mn-ea"/>
                <a:cs typeface="+mn-cs"/>
              </a:rPr>
              <a:t>The contribution is qualitative for the most part.</a:t>
            </a:r>
            <a:endParaRPr lang="en-US" dirty="0"/>
          </a:p>
        </p:txBody>
      </p:sp>
      <p:sp>
        <p:nvSpPr>
          <p:cNvPr id="4" name="Slide Number Placeholder 3"/>
          <p:cNvSpPr>
            <a:spLocks noGrp="1"/>
          </p:cNvSpPr>
          <p:nvPr>
            <p:ph type="sldNum" sz="quarter" idx="10"/>
          </p:nvPr>
        </p:nvSpPr>
        <p:spPr/>
        <p:txBody>
          <a:bodyPr/>
          <a:lstStyle/>
          <a:p>
            <a:fld id="{5017314A-8EFA-4B00-93F1-BBF1DCAB01D6}"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sz="1200" kern="1200" baseline="0" dirty="0" smtClean="0">
                <a:solidFill>
                  <a:schemeClr val="tx1"/>
                </a:solidFill>
                <a:latin typeface="+mn-lt"/>
                <a:ea typeface="+mn-ea"/>
                <a:cs typeface="+mn-cs"/>
              </a:rPr>
              <a:t>We need to determine what are the quantitative contributions, if any, . . .</a:t>
            </a:r>
            <a:endParaRPr lang="en-US" dirty="0"/>
          </a:p>
        </p:txBody>
      </p:sp>
      <p:sp>
        <p:nvSpPr>
          <p:cNvPr id="4" name="Slide Number Placeholder 3"/>
          <p:cNvSpPr>
            <a:spLocks noGrp="1"/>
          </p:cNvSpPr>
          <p:nvPr>
            <p:ph type="sldNum" sz="quarter" idx="10"/>
          </p:nvPr>
        </p:nvSpPr>
        <p:spPr/>
        <p:txBody>
          <a:bodyPr/>
          <a:lstStyle/>
          <a:p>
            <a:fld id="{5017314A-8EFA-4B00-93F1-BBF1DCAB01D6}"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sz="1200" kern="1200" baseline="0" dirty="0" smtClean="0">
                <a:solidFill>
                  <a:schemeClr val="tx1"/>
                </a:solidFill>
                <a:latin typeface="+mn-lt"/>
                <a:ea typeface="+mn-ea"/>
                <a:cs typeface="+mn-cs"/>
              </a:rPr>
              <a:t>We need to determine what are the quantitative contributions, if any, </a:t>
            </a:r>
            <a:r>
              <a:rPr lang="en-US" sz="1200" b="1" kern="1200" baseline="0" dirty="0" smtClean="0">
                <a:solidFill>
                  <a:schemeClr val="tx1"/>
                </a:solidFill>
                <a:latin typeface="+mn-lt"/>
                <a:ea typeface="+mn-ea"/>
                <a:cs typeface="+mn-cs"/>
              </a:rPr>
              <a:t>and come up with metrics, where possible</a:t>
            </a:r>
            <a:r>
              <a:rPr lang="en-US" sz="1200" kern="1200" baseline="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5017314A-8EFA-4B00-93F1-BBF1DCAB01D6}"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0B9735-1B78-4E3A-BB9A-9CD490EEEDE7}" type="datetimeFigureOut">
              <a:rPr lang="en-US" smtClean="0"/>
              <a:t>8/23/2012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18F20-7FDF-47C9-B9CF-B4E4E6A5034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0B9735-1B78-4E3A-BB9A-9CD490EEEDE7}" type="datetimeFigureOut">
              <a:rPr lang="en-US" smtClean="0"/>
              <a:t>8/23/2012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18F20-7FDF-47C9-B9CF-B4E4E6A503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0B9735-1B78-4E3A-BB9A-9CD490EEEDE7}" type="datetimeFigureOut">
              <a:rPr lang="en-US" smtClean="0"/>
              <a:t>8/23/2012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18F20-7FDF-47C9-B9CF-B4E4E6A5034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0B9735-1B78-4E3A-BB9A-9CD490EEEDE7}" type="datetimeFigureOut">
              <a:rPr lang="en-US" smtClean="0"/>
              <a:t>8/23/2012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18F20-7FDF-47C9-B9CF-B4E4E6A5034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0B9735-1B78-4E3A-BB9A-9CD490EEEDE7}" type="datetimeFigureOut">
              <a:rPr lang="en-US" smtClean="0"/>
              <a:t>8/23/2012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18F20-7FDF-47C9-B9CF-B4E4E6A5034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0B9735-1B78-4E3A-BB9A-9CD490EEEDE7}" type="datetimeFigureOut">
              <a:rPr lang="en-US" smtClean="0"/>
              <a:t>8/23/2012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18F20-7FDF-47C9-B9CF-B4E4E6A5034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0B9735-1B78-4E3A-BB9A-9CD490EEEDE7}" type="datetimeFigureOut">
              <a:rPr lang="en-US" smtClean="0"/>
              <a:t>8/23/2012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918F20-7FDF-47C9-B9CF-B4E4E6A5034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0B9735-1B78-4E3A-BB9A-9CD490EEEDE7}" type="datetimeFigureOut">
              <a:rPr lang="en-US" smtClean="0"/>
              <a:t>8/23/2012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918F20-7FDF-47C9-B9CF-B4E4E6A503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B9735-1B78-4E3A-BB9A-9CD490EEEDE7}" type="datetimeFigureOut">
              <a:rPr lang="en-US" smtClean="0"/>
              <a:t>8/23/2012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918F20-7FDF-47C9-B9CF-B4E4E6A503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0B9735-1B78-4E3A-BB9A-9CD490EEEDE7}" type="datetimeFigureOut">
              <a:rPr lang="en-US" smtClean="0"/>
              <a:t>8/23/2012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18F20-7FDF-47C9-B9CF-B4E4E6A5034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0B9735-1B78-4E3A-BB9A-9CD490EEEDE7}" type="datetimeFigureOut">
              <a:rPr lang="en-US" smtClean="0"/>
              <a:t>8/23/2012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18F20-7FDF-47C9-B9CF-B4E4E6A5034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0B9735-1B78-4E3A-BB9A-9CD490EEEDE7}" type="datetimeFigureOut">
              <a:rPr lang="en-US" smtClean="0"/>
              <a:t>8/23/2012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918F20-7FDF-47C9-B9CF-B4E4E6A503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miley Face 3"/>
          <p:cNvSpPr/>
          <p:nvPr/>
        </p:nvSpPr>
        <p:spPr>
          <a:xfrm>
            <a:off x="4100946" y="1752600"/>
            <a:ext cx="914400" cy="914400"/>
          </a:xfrm>
          <a:prstGeom prst="smileyFac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nut 4"/>
          <p:cNvSpPr/>
          <p:nvPr/>
        </p:nvSpPr>
        <p:spPr>
          <a:xfrm>
            <a:off x="2590800" y="304800"/>
            <a:ext cx="3962400" cy="3810000"/>
          </a:xfrm>
          <a:prstGeom prst="donut">
            <a:avLst>
              <a:gd name="adj" fmla="val 11136"/>
            </a:avLst>
          </a:prstGeom>
          <a:solidFill>
            <a:schemeClr val="accent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lumMod val="75000"/>
                </a:schemeClr>
              </a:solidFill>
            </a:endParaRPr>
          </a:p>
        </p:txBody>
      </p:sp>
      <p:sp>
        <p:nvSpPr>
          <p:cNvPr id="6" name="Donut 5"/>
          <p:cNvSpPr/>
          <p:nvPr/>
        </p:nvSpPr>
        <p:spPr>
          <a:xfrm>
            <a:off x="3338945" y="990600"/>
            <a:ext cx="2452255" cy="2438400"/>
          </a:xfrm>
          <a:prstGeom prst="donut">
            <a:avLst>
              <a:gd name="adj" fmla="val 16159"/>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ctrTitle"/>
          </p:nvPr>
        </p:nvSpPr>
        <p:spPr>
          <a:xfrm>
            <a:off x="381000" y="1447800"/>
            <a:ext cx="8382000" cy="1470025"/>
          </a:xfrm>
        </p:spPr>
        <p:txBody>
          <a:bodyPr>
            <a:normAutofit fontScale="90000"/>
          </a:bodyPr>
          <a:lstStyle/>
          <a:p>
            <a:r>
              <a:rPr lang="en-US" b="1" i="1" dirty="0" smtClean="0"/>
              <a:t>The Use of the Targets by the Institutions &amp; Development </a:t>
            </a:r>
            <a:br>
              <a:rPr lang="en-US" b="1" i="1" dirty="0" smtClean="0"/>
            </a:br>
            <a:r>
              <a:rPr lang="en-US" b="1" i="1" dirty="0"/>
              <a:t/>
            </a:r>
            <a:br>
              <a:rPr lang="en-US" b="1" i="1" dirty="0"/>
            </a:br>
            <a:r>
              <a:rPr lang="en-US" b="1" i="1" dirty="0" smtClean="0"/>
              <a:t>Implementation Board in Monitoring the Work Plan Implementation</a:t>
            </a:r>
            <a:endParaRPr lang="en-US" b="1" i="1" dirty="0"/>
          </a:p>
        </p:txBody>
      </p:sp>
      <p:sp>
        <p:nvSpPr>
          <p:cNvPr id="3" name="Subtitle 2"/>
          <p:cNvSpPr>
            <a:spLocks noGrp="1"/>
          </p:cNvSpPr>
          <p:nvPr>
            <p:ph type="subTitle" idx="1"/>
          </p:nvPr>
        </p:nvSpPr>
        <p:spPr>
          <a:xfrm>
            <a:off x="914400" y="4191000"/>
            <a:ext cx="7315200" cy="1752600"/>
          </a:xfrm>
        </p:spPr>
        <p:txBody>
          <a:bodyPr>
            <a:normAutofit fontScale="77500" lnSpcReduction="20000"/>
          </a:bodyPr>
          <a:lstStyle/>
          <a:p>
            <a:r>
              <a:rPr lang="en-US" dirty="0" smtClean="0">
                <a:solidFill>
                  <a:schemeClr val="accent5">
                    <a:lumMod val="50000"/>
                  </a:schemeClr>
                </a:solidFill>
              </a:rPr>
              <a:t>2nd GEOSS Science and Technology Workshop Plenary Session P4: GEOSS Strategic Targets and Their Alignment to MDGs and Global Sustainability Research.</a:t>
            </a:r>
          </a:p>
          <a:p>
            <a:r>
              <a:rPr lang="en-US" dirty="0" smtClean="0">
                <a:solidFill>
                  <a:schemeClr val="accent5">
                    <a:lumMod val="50000"/>
                  </a:schemeClr>
                </a:solidFill>
              </a:rPr>
              <a:t>August 28-31, 2012 in Bonn, Germany</a:t>
            </a:r>
            <a:endParaRPr lang="en-US"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Cross-Task Integrations at the Targets</a:t>
            </a:r>
            <a:br>
              <a:rPr lang="en-US" dirty="0" smtClean="0"/>
            </a:br>
            <a:r>
              <a:rPr lang="en-US" dirty="0" smtClean="0"/>
              <a:t>What Integrated Outputs?  Outcomes? </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1047750" y="1552575"/>
            <a:ext cx="7048500" cy="515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rmAutofit fontScale="90000"/>
          </a:bodyPr>
          <a:lstStyle/>
          <a:p>
            <a:r>
              <a:rPr lang="en-US" dirty="0" smtClean="0"/>
              <a:t>Cross-cutting Aspects have been Identified </a:t>
            </a:r>
            <a:r>
              <a:rPr lang="en-US" sz="3600" dirty="0" smtClean="0"/>
              <a:t>(presented in random order)</a:t>
            </a:r>
            <a:endParaRPr lang="en-US" sz="3600" dirty="0"/>
          </a:p>
        </p:txBody>
      </p:sp>
      <p:sp>
        <p:nvSpPr>
          <p:cNvPr id="3" name="Content Placeholder 2"/>
          <p:cNvSpPr>
            <a:spLocks noGrp="1"/>
          </p:cNvSpPr>
          <p:nvPr>
            <p:ph idx="1"/>
          </p:nvPr>
        </p:nvSpPr>
        <p:spPr>
          <a:xfrm>
            <a:off x="152400" y="1371600"/>
            <a:ext cx="8991600" cy="5486400"/>
          </a:xfrm>
        </p:spPr>
        <p:txBody>
          <a:bodyPr>
            <a:normAutofit fontScale="40000" lnSpcReduction="20000"/>
          </a:bodyPr>
          <a:lstStyle/>
          <a:p>
            <a:r>
              <a:rPr lang="en-US" sz="5100" dirty="0" smtClean="0"/>
              <a:t>Establishment </a:t>
            </a:r>
            <a:r>
              <a:rPr lang="en-US" sz="5100" dirty="0"/>
              <a:t>of LINKAGES across SBAs. </a:t>
            </a:r>
          </a:p>
          <a:p>
            <a:r>
              <a:rPr lang="en-US" sz="5100" dirty="0"/>
              <a:t>Establishment of PARTNERSHIPS within SBAs. </a:t>
            </a:r>
          </a:p>
          <a:p>
            <a:r>
              <a:rPr lang="en-US" sz="5100" dirty="0"/>
              <a:t>DEVELOPMENT of INFORMATION </a:t>
            </a:r>
            <a:r>
              <a:rPr lang="en-US" sz="5100" dirty="0" smtClean="0"/>
              <a:t>&amp; </a:t>
            </a:r>
            <a:r>
              <a:rPr lang="en-US" sz="5100" dirty="0"/>
              <a:t>DATA for socio-economic benefit and </a:t>
            </a:r>
            <a:r>
              <a:rPr lang="en-US" sz="5100" dirty="0" smtClean="0"/>
              <a:t>D-M. </a:t>
            </a:r>
            <a:endParaRPr lang="en-US" sz="5100" dirty="0"/>
          </a:p>
          <a:p>
            <a:r>
              <a:rPr lang="en-US" sz="5100" dirty="0"/>
              <a:t>USE of earth observation products </a:t>
            </a:r>
            <a:r>
              <a:rPr lang="en-US" sz="5100" dirty="0" smtClean="0"/>
              <a:t>&amp; </a:t>
            </a:r>
            <a:r>
              <a:rPr lang="en-US" sz="5100" dirty="0"/>
              <a:t>services, integration of </a:t>
            </a:r>
            <a:r>
              <a:rPr lang="en-US" sz="5100" dirty="0" err="1" smtClean="0"/>
              <a:t>EOsystems</a:t>
            </a:r>
            <a:r>
              <a:rPr lang="en-US" sz="5100" dirty="0" smtClean="0"/>
              <a:t> </a:t>
            </a:r>
            <a:r>
              <a:rPr lang="en-US" sz="5100" dirty="0"/>
              <a:t>in </a:t>
            </a:r>
            <a:r>
              <a:rPr lang="en-US" sz="5100" dirty="0" smtClean="0"/>
              <a:t>D-M.</a:t>
            </a:r>
            <a:endParaRPr lang="en-US" sz="5100" dirty="0"/>
          </a:p>
          <a:p>
            <a:r>
              <a:rPr lang="en-US" sz="5100" dirty="0"/>
              <a:t>PROMOTION of research and development, and capacity building. </a:t>
            </a:r>
          </a:p>
          <a:p>
            <a:r>
              <a:rPr lang="en-US" sz="5100" dirty="0"/>
              <a:t>Research and development for MODELs, data assimilation and algorithms. </a:t>
            </a:r>
          </a:p>
          <a:p>
            <a:r>
              <a:rPr lang="en-US" sz="5100" dirty="0"/>
              <a:t>Promote development from RESEARCH TO OPERATIONS. </a:t>
            </a:r>
          </a:p>
          <a:p>
            <a:r>
              <a:rPr lang="en-US" sz="5100" dirty="0"/>
              <a:t>SENSOR validation and verification. </a:t>
            </a:r>
          </a:p>
          <a:p>
            <a:r>
              <a:rPr lang="en-US" sz="5100" dirty="0"/>
              <a:t>Science and technology to improve OBSERVATION. </a:t>
            </a:r>
          </a:p>
          <a:p>
            <a:r>
              <a:rPr lang="en-US" sz="5100" dirty="0"/>
              <a:t>Promote INTEROPERABILITY of observing systems. </a:t>
            </a:r>
          </a:p>
          <a:p>
            <a:r>
              <a:rPr lang="en-US" sz="5100" dirty="0"/>
              <a:t>SOCIETAL needs in new RESEARCH. </a:t>
            </a:r>
          </a:p>
          <a:p>
            <a:r>
              <a:rPr lang="en-US" sz="5100" dirty="0"/>
              <a:t>Increase SYNERGIES and effectiveness of CAPACITY building programs. </a:t>
            </a:r>
          </a:p>
          <a:p>
            <a:r>
              <a:rPr lang="en-US" sz="5100" dirty="0"/>
              <a:t>Involvement of RESOURCE providers for CAPACITY building. </a:t>
            </a:r>
          </a:p>
          <a:p>
            <a:r>
              <a:rPr lang="en-US" sz="5100" dirty="0"/>
              <a:t>Full and open exchange of data, metadata and products, available with minimum time delay and at minimal cost (SHARING) </a:t>
            </a:r>
          </a:p>
          <a:p>
            <a:r>
              <a:rPr lang="en-US" sz="5100" dirty="0"/>
              <a:t>Special attention to participation of, capacity building in Earth observation in, and development of Earth observation for decision-making in, DEVELOPING COUNTRIES.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Preliminary Representation-ST4 &amp;</a:t>
            </a:r>
            <a:r>
              <a:rPr lang="en-US" dirty="0" smtClean="0"/>
              <a:t> ID-03 C1</a:t>
            </a:r>
            <a:r>
              <a:rPr lang="en-US" dirty="0" smtClean="0"/>
              <a:t>  </a:t>
            </a:r>
            <a:br>
              <a:rPr lang="en-US" dirty="0" smtClean="0"/>
            </a:br>
            <a:r>
              <a:rPr lang="en-US" dirty="0" smtClean="0"/>
              <a:t> Cross-cutting Applications, Needs &amp; Links</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0" y="1600200"/>
            <a:ext cx="9144000" cy="5066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THANK YOU</a:t>
            </a:r>
            <a:endParaRPr lang="en-US" b="1" dirty="0"/>
          </a:p>
        </p:txBody>
      </p:sp>
      <p:sp>
        <p:nvSpPr>
          <p:cNvPr id="3" name="Content Placeholder 2"/>
          <p:cNvSpPr>
            <a:spLocks noGrp="1"/>
          </p:cNvSpPr>
          <p:nvPr>
            <p:ph idx="1"/>
          </p:nvPr>
        </p:nvSpPr>
        <p:spPr>
          <a:xfrm>
            <a:off x="457200" y="1676400"/>
            <a:ext cx="8229600" cy="4525963"/>
          </a:xfrm>
        </p:spPr>
        <p:txBody>
          <a:bodyPr>
            <a:normAutofit/>
          </a:bodyPr>
          <a:lstStyle/>
          <a:p>
            <a:pPr>
              <a:buNone/>
            </a:pPr>
            <a:r>
              <a:rPr lang="en-US" sz="4000" dirty="0" smtClean="0"/>
              <a:t>QUESTIONS</a:t>
            </a:r>
          </a:p>
          <a:p>
            <a:endParaRPr lang="en-US" sz="4000" dirty="0"/>
          </a:p>
          <a:p>
            <a:pPr>
              <a:buNone/>
            </a:pPr>
            <a:r>
              <a:rPr lang="en-US" sz="4000" dirty="0" smtClean="0"/>
              <a:t>				COMMENTS</a:t>
            </a:r>
          </a:p>
          <a:p>
            <a:endParaRPr lang="en-US" sz="4000" dirty="0"/>
          </a:p>
          <a:p>
            <a:pPr>
              <a:buNone/>
            </a:pPr>
            <a:r>
              <a:rPr lang="en-US" sz="4000" dirty="0" smtClean="0"/>
              <a:t>								ADVICE</a:t>
            </a:r>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I&amp;D Relationships to Targets</a:t>
            </a:r>
            <a:br>
              <a:rPr lang="en-US" dirty="0" smtClean="0"/>
            </a:br>
            <a:r>
              <a:rPr lang="en-US" dirty="0" smtClean="0"/>
              <a:t>(Initial Report to </a:t>
            </a:r>
            <a:r>
              <a:rPr lang="en-US" dirty="0" err="1" smtClean="0"/>
              <a:t>ExCom</a:t>
            </a:r>
            <a:r>
              <a:rPr lang="en-US" dirty="0" smtClean="0"/>
              <a:t>)</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1047750" y="1552575"/>
            <a:ext cx="7048500" cy="515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Example--I&amp;D Relationships to Targets</a:t>
            </a:r>
            <a:br>
              <a:rPr lang="en-US" dirty="0" smtClean="0"/>
            </a:br>
            <a:r>
              <a:rPr lang="en-US" dirty="0" smtClean="0"/>
              <a:t>(Initial Report to </a:t>
            </a:r>
            <a:r>
              <a:rPr lang="en-US" dirty="0" err="1" smtClean="0"/>
              <a:t>ExCom</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a:p>
          <a:p>
            <a:pPr>
              <a:buNone/>
            </a:pPr>
            <a:r>
              <a:rPr lang="en-US" b="1" dirty="0"/>
              <a:t>Relations of </a:t>
            </a:r>
            <a:r>
              <a:rPr lang="en-US" b="1" dirty="0" smtClean="0"/>
              <a:t>ID-01, Advancing GEOSS Data Sharing </a:t>
            </a:r>
          </a:p>
          <a:p>
            <a:pPr>
              <a:buNone/>
            </a:pPr>
            <a:r>
              <a:rPr lang="en-US" b="1" dirty="0" smtClean="0"/>
              <a:t>Principles, to </a:t>
            </a:r>
            <a:r>
              <a:rPr lang="en-US" b="1" dirty="0"/>
              <a:t>2015 GEOSS Strategic Targets </a:t>
            </a:r>
          </a:p>
          <a:p>
            <a:endParaRPr lang="en-US" dirty="0"/>
          </a:p>
          <a:p>
            <a:pPr>
              <a:buNone/>
            </a:pPr>
            <a:r>
              <a:rPr lang="en-US" dirty="0"/>
              <a:t>Strategic Target 1: </a:t>
            </a:r>
            <a:r>
              <a:rPr lang="en-US" b="1" dirty="0"/>
              <a:t>Architecture </a:t>
            </a:r>
          </a:p>
          <a:p>
            <a:r>
              <a:rPr lang="en-US" dirty="0"/>
              <a:t>Task contributes to the provision of the essential environmental observations and information and facilitates access to, and the use of, these observations and information.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Example--I&amp;D Relationships to Targets</a:t>
            </a:r>
            <a:br>
              <a:rPr lang="en-US" dirty="0" smtClean="0"/>
            </a:br>
            <a:r>
              <a:rPr lang="en-US" dirty="0" smtClean="0"/>
              <a:t>(Initial Report to </a:t>
            </a:r>
            <a:r>
              <a:rPr lang="en-US" dirty="0" err="1" smtClean="0"/>
              <a:t>ExCom</a:t>
            </a:r>
            <a:r>
              <a:rPr lang="en-US" dirty="0" smtClean="0"/>
              <a:t>)</a:t>
            </a:r>
            <a:endParaRPr lang="en-US" dirty="0"/>
          </a:p>
        </p:txBody>
      </p:sp>
      <p:sp>
        <p:nvSpPr>
          <p:cNvPr id="3" name="Content Placeholder 2"/>
          <p:cNvSpPr>
            <a:spLocks noGrp="1"/>
          </p:cNvSpPr>
          <p:nvPr>
            <p:ph idx="1"/>
          </p:nvPr>
        </p:nvSpPr>
        <p:spPr>
          <a:xfrm>
            <a:off x="457200" y="1600200"/>
            <a:ext cx="7772400" cy="4525963"/>
          </a:xfrm>
        </p:spPr>
        <p:txBody>
          <a:bodyPr>
            <a:normAutofit fontScale="92500" lnSpcReduction="20000"/>
          </a:bodyPr>
          <a:lstStyle/>
          <a:p>
            <a:pPr>
              <a:buNone/>
            </a:pPr>
            <a:endParaRPr lang="en-US" b="1" dirty="0" smtClean="0"/>
          </a:p>
          <a:p>
            <a:pPr>
              <a:buNone/>
            </a:pPr>
            <a:r>
              <a:rPr lang="en-US" b="1" dirty="0" smtClean="0"/>
              <a:t>Relations of ID-03, Science &amp; Technology in GEOSS, to 2015 GEOSS Strategic Targets </a:t>
            </a:r>
          </a:p>
          <a:p>
            <a:pPr>
              <a:buNone/>
            </a:pPr>
            <a:endParaRPr lang="en-US" dirty="0" smtClean="0"/>
          </a:p>
          <a:p>
            <a:pPr>
              <a:buNone/>
            </a:pPr>
            <a:r>
              <a:rPr lang="en-US" dirty="0" smtClean="0"/>
              <a:t>Strategic </a:t>
            </a:r>
            <a:r>
              <a:rPr lang="en-US" dirty="0"/>
              <a:t>Target 5: </a:t>
            </a:r>
            <a:endParaRPr lang="en-US" dirty="0" smtClean="0"/>
          </a:p>
          <a:p>
            <a:r>
              <a:rPr lang="en-US" dirty="0" smtClean="0"/>
              <a:t>ID-03 </a:t>
            </a:r>
            <a:r>
              <a:rPr lang="en-US" dirty="0"/>
              <a:t>focuses on understanding critical user information needs for decision making for S&amp;T users and works to have these needs recognized and met through Earth observations.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Example--I&amp;D Relationships to Targets</a:t>
            </a:r>
            <a:br>
              <a:rPr lang="en-US" dirty="0" smtClean="0"/>
            </a:br>
            <a:r>
              <a:rPr lang="en-US" dirty="0" smtClean="0"/>
              <a:t>(Initial Report to </a:t>
            </a:r>
            <a:r>
              <a:rPr lang="en-US" dirty="0" err="1" smtClean="0"/>
              <a:t>ExCom</a:t>
            </a:r>
            <a:r>
              <a:rPr lang="en-US" dirty="0" smtClean="0"/>
              <a:t>)</a:t>
            </a:r>
            <a:endParaRPr lang="en-US" dirty="0"/>
          </a:p>
        </p:txBody>
      </p:sp>
      <p:sp>
        <p:nvSpPr>
          <p:cNvPr id="3" name="Content Placeholder 2"/>
          <p:cNvSpPr>
            <a:spLocks noGrp="1"/>
          </p:cNvSpPr>
          <p:nvPr>
            <p:ph idx="1"/>
          </p:nvPr>
        </p:nvSpPr>
        <p:spPr>
          <a:xfrm>
            <a:off x="457200" y="1447800"/>
            <a:ext cx="8229600" cy="5410200"/>
          </a:xfrm>
        </p:spPr>
        <p:txBody>
          <a:bodyPr>
            <a:normAutofit fontScale="55000" lnSpcReduction="20000"/>
          </a:bodyPr>
          <a:lstStyle/>
          <a:p>
            <a:pPr>
              <a:buNone/>
            </a:pPr>
            <a:r>
              <a:rPr lang="en-US" sz="5500" b="1" dirty="0" smtClean="0"/>
              <a:t>Relations of ID-05, Catalyzing Resources for GEOSS Mobilization to 2015 GEOSS Strategic Targets </a:t>
            </a:r>
          </a:p>
          <a:p>
            <a:pPr>
              <a:buNone/>
            </a:pPr>
            <a:endParaRPr lang="en-US" dirty="0" smtClean="0"/>
          </a:p>
          <a:p>
            <a:r>
              <a:rPr lang="en-US" sz="5100" dirty="0"/>
              <a:t>Strategic Target 3: </a:t>
            </a:r>
            <a:endParaRPr lang="en-US" sz="5100" dirty="0" smtClean="0"/>
          </a:p>
          <a:p>
            <a:r>
              <a:rPr lang="en-US" sz="5100" dirty="0" smtClean="0"/>
              <a:t>Leveraging resources of Earth observation capacity building efforts. </a:t>
            </a:r>
            <a:r>
              <a:rPr lang="en-US" sz="5100" dirty="0" smtClean="0"/>
              <a:t>Ensuring </a:t>
            </a:r>
            <a:r>
              <a:rPr lang="en-US" sz="5100" dirty="0"/>
              <a:t>the engagement and committed involvement of resource providers in the GEO capacity building process. </a:t>
            </a:r>
            <a:endParaRPr lang="en-US" sz="5100" dirty="0" smtClean="0"/>
          </a:p>
          <a:p>
            <a:r>
              <a:rPr lang="en-US" sz="5100" dirty="0" smtClean="0"/>
              <a:t>Two </a:t>
            </a:r>
            <a:r>
              <a:rPr lang="en-US" sz="5100" dirty="0"/>
              <a:t>task objectives relate to this target: </a:t>
            </a:r>
            <a:endParaRPr lang="en-US" sz="5100" dirty="0" smtClean="0"/>
          </a:p>
          <a:p>
            <a:pPr lvl="1"/>
            <a:r>
              <a:rPr lang="en-US" sz="3300" dirty="0" err="1" smtClean="0"/>
              <a:t>i</a:t>
            </a:r>
            <a:r>
              <a:rPr lang="en-US" sz="3300" dirty="0"/>
              <a:t>) Identification of opportunities in existing programs and mechanisms for resourcing capacity building initiatives (measured by counting the opportunities, with an indication of the related budgets and an indication of the suitability and accessibility of these opportunities for funding of GEOSS-related activities, supported by stories on successful experiences), </a:t>
            </a:r>
            <a:endParaRPr lang="en-US" sz="3300" dirty="0" smtClean="0"/>
          </a:p>
          <a:p>
            <a:pPr lvl="1"/>
            <a:r>
              <a:rPr lang="en-US" sz="3300" dirty="0" smtClean="0"/>
              <a:t>ii</a:t>
            </a:r>
            <a:r>
              <a:rPr lang="en-US" sz="3300" dirty="0"/>
              <a:t>) Establishment of an active brokering mechanism between resource providers with GEO and the GEOSS agenda being communicated to funding agencies .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Example--I&amp;D Relationships to Targets</a:t>
            </a:r>
            <a:br>
              <a:rPr lang="en-US" dirty="0" smtClean="0"/>
            </a:br>
            <a:r>
              <a:rPr lang="en-US" dirty="0" smtClean="0"/>
              <a:t>(Initial Report to </a:t>
            </a:r>
            <a:r>
              <a:rPr lang="en-US" dirty="0" err="1" smtClean="0"/>
              <a:t>ExCom</a:t>
            </a:r>
            <a:r>
              <a:rPr lang="en-US" dirty="0" smtClean="0"/>
              <a:t>)</a:t>
            </a:r>
            <a:endParaRPr lang="en-US" dirty="0"/>
          </a:p>
        </p:txBody>
      </p:sp>
      <p:sp>
        <p:nvSpPr>
          <p:cNvPr id="3" name="Content Placeholder 2"/>
          <p:cNvSpPr>
            <a:spLocks noGrp="1"/>
          </p:cNvSpPr>
          <p:nvPr>
            <p:ph idx="1"/>
          </p:nvPr>
        </p:nvSpPr>
        <p:spPr>
          <a:xfrm>
            <a:off x="457200" y="1600200"/>
            <a:ext cx="8382000" cy="4525963"/>
          </a:xfrm>
        </p:spPr>
        <p:txBody>
          <a:bodyPr>
            <a:normAutofit fontScale="92500" lnSpcReduction="10000"/>
          </a:bodyPr>
          <a:lstStyle/>
          <a:p>
            <a:pPr>
              <a:buNone/>
            </a:pPr>
            <a:r>
              <a:rPr lang="en-US" b="1" dirty="0" smtClean="0"/>
              <a:t>Relations of ID-02, Developing Institutional &amp; Individual Capacity, to 2015 GEOSS Strategic Targets </a:t>
            </a:r>
          </a:p>
          <a:p>
            <a:pPr>
              <a:buNone/>
            </a:pPr>
            <a:endParaRPr lang="en-US" dirty="0" smtClean="0"/>
          </a:p>
          <a:p>
            <a:pPr>
              <a:buNone/>
            </a:pPr>
            <a:r>
              <a:rPr lang="en-US" dirty="0" smtClean="0"/>
              <a:t>Strategic </a:t>
            </a:r>
            <a:r>
              <a:rPr lang="en-US" dirty="0"/>
              <a:t>Target </a:t>
            </a:r>
            <a:r>
              <a:rPr lang="en-US" dirty="0" smtClean="0"/>
              <a:t>3:  (Six target objectives specified)</a:t>
            </a:r>
          </a:p>
          <a:p>
            <a:r>
              <a:rPr lang="en-US" dirty="0"/>
              <a:t>These targets are expected to be achieved through increase synergies and effectiveness of capacity building </a:t>
            </a:r>
            <a:r>
              <a:rPr lang="en-US" dirty="0" err="1"/>
              <a:t>programmes</a:t>
            </a:r>
            <a:r>
              <a:rPr lang="en-US" dirty="0"/>
              <a:t>; involvement of resource providers, and integration of EO information systems in </a:t>
            </a:r>
            <a:r>
              <a:rPr lang="en-US" dirty="0" smtClean="0"/>
              <a:t>decision-making . . . .  (more detail)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Qualitative Relationships Mostly</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1047750" y="1552575"/>
            <a:ext cx="7048500" cy="5153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Qualitative Relationships Mostly</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1047750" y="1552575"/>
            <a:ext cx="7048500" cy="5153025"/>
          </a:xfrm>
          <a:prstGeom prst="rect">
            <a:avLst/>
          </a:prstGeom>
          <a:noFill/>
          <a:ln w="9525">
            <a:noFill/>
            <a:miter lim="800000"/>
            <a:headEnd/>
            <a:tailEnd/>
          </a:ln>
        </p:spPr>
      </p:pic>
      <p:sp>
        <p:nvSpPr>
          <p:cNvPr id="4" name="TextBox 3"/>
          <p:cNvSpPr txBox="1"/>
          <p:nvPr/>
        </p:nvSpPr>
        <p:spPr>
          <a:xfrm>
            <a:off x="1143000" y="2895600"/>
            <a:ext cx="7086427" cy="2308324"/>
          </a:xfrm>
          <a:prstGeom prst="rect">
            <a:avLst/>
          </a:prstGeom>
          <a:noFill/>
        </p:spPr>
        <p:txBody>
          <a:bodyPr wrap="none" rtlCol="0">
            <a:spAutoFit/>
          </a:bodyPr>
          <a:lstStyle/>
          <a:p>
            <a:r>
              <a:rPr lang="en-US" sz="7200" b="1" dirty="0" smtClean="0"/>
              <a:t>WHAT CAN BE</a:t>
            </a:r>
          </a:p>
          <a:p>
            <a:r>
              <a:rPr lang="en-US" sz="7200" b="1" dirty="0" smtClean="0"/>
              <a:t>QUANTIFIED  ? ? ?</a:t>
            </a:r>
            <a:endParaRPr lang="en-US" sz="72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Qualitative Relationships Mostly</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1047750" y="1552575"/>
            <a:ext cx="7048500" cy="5153025"/>
          </a:xfrm>
          <a:prstGeom prst="rect">
            <a:avLst/>
          </a:prstGeom>
          <a:noFill/>
          <a:ln w="9525">
            <a:noFill/>
            <a:miter lim="800000"/>
            <a:headEnd/>
            <a:tailEnd/>
          </a:ln>
        </p:spPr>
      </p:pic>
      <p:sp>
        <p:nvSpPr>
          <p:cNvPr id="4" name="TextBox 3"/>
          <p:cNvSpPr txBox="1"/>
          <p:nvPr/>
        </p:nvSpPr>
        <p:spPr>
          <a:xfrm>
            <a:off x="990600" y="2819400"/>
            <a:ext cx="6917856" cy="2308324"/>
          </a:xfrm>
          <a:prstGeom prst="rect">
            <a:avLst/>
          </a:prstGeom>
          <a:noFill/>
        </p:spPr>
        <p:txBody>
          <a:bodyPr wrap="none" rtlCol="0">
            <a:spAutoFit/>
          </a:bodyPr>
          <a:lstStyle/>
          <a:p>
            <a:pPr algn="ctr"/>
            <a:r>
              <a:rPr lang="en-US" sz="7200" b="1" dirty="0" smtClean="0"/>
              <a:t>ARE THESE GOOD</a:t>
            </a:r>
          </a:p>
          <a:p>
            <a:pPr algn="ctr"/>
            <a:r>
              <a:rPr lang="en-US" sz="7200" b="1" dirty="0" smtClean="0"/>
              <a:t>METRICS  ? ? ?</a:t>
            </a:r>
            <a:endParaRPr lang="en-US" sz="72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7771</TotalTime>
  <Words>846</Words>
  <Application>Microsoft Office PowerPoint</Application>
  <PresentationFormat>On-screen Show (4:3)</PresentationFormat>
  <Paragraphs>86</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Use of the Targets by the Institutions &amp; Development   Implementation Board in Monitoring the Work Plan Implementation</vt:lpstr>
      <vt:lpstr>I&amp;D Relationships to Targets (Initial Report to ExCom)</vt:lpstr>
      <vt:lpstr>Example--I&amp;D Relationships to Targets (Initial Report to ExCom)</vt:lpstr>
      <vt:lpstr>Example--I&amp;D Relationships to Targets (Initial Report to ExCom)</vt:lpstr>
      <vt:lpstr>Example--I&amp;D Relationships to Targets (Initial Report to ExCom)</vt:lpstr>
      <vt:lpstr>Example--I&amp;D Relationships to Targets (Initial Report to ExCom)</vt:lpstr>
      <vt:lpstr>Qualitative Relationships Mostly</vt:lpstr>
      <vt:lpstr>Qualitative Relationships Mostly</vt:lpstr>
      <vt:lpstr>Qualitative Relationships Mostly</vt:lpstr>
      <vt:lpstr>Cross-Task Integrations at the Targets What Integrated Outputs?  Outcomes? </vt:lpstr>
      <vt:lpstr>Cross-cutting Aspects have been Identified (presented in random order)</vt:lpstr>
      <vt:lpstr>Preliminary Representation-ST4 &amp; ID-03 C1    Cross-cutting Applications, Needs &amp; Links</vt:lpstr>
      <vt:lpstr>THANK YOU</vt:lpstr>
    </vt:vector>
  </TitlesOfParts>
  <Company>US-EPA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56</cp:revision>
  <dcterms:created xsi:type="dcterms:W3CDTF">2012-08-23T20:26:45Z</dcterms:created>
  <dcterms:modified xsi:type="dcterms:W3CDTF">2012-08-29T05:58:38Z</dcterms:modified>
</cp:coreProperties>
</file>